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8" r:id="rId5"/>
  </p:sldMasterIdLst>
  <p:notesMasterIdLst>
    <p:notesMasterId r:id="rId25"/>
  </p:notesMasterIdLst>
  <p:handoutMasterIdLst>
    <p:handoutMasterId r:id="rId26"/>
  </p:handoutMasterIdLst>
  <p:sldIdLst>
    <p:sldId id="854" r:id="rId6"/>
    <p:sldId id="952" r:id="rId7"/>
    <p:sldId id="954" r:id="rId8"/>
    <p:sldId id="971" r:id="rId9"/>
    <p:sldId id="975" r:id="rId10"/>
    <p:sldId id="976" r:id="rId11"/>
    <p:sldId id="977" r:id="rId12"/>
    <p:sldId id="978" r:id="rId13"/>
    <p:sldId id="974" r:id="rId14"/>
    <p:sldId id="979" r:id="rId15"/>
    <p:sldId id="965" r:id="rId16"/>
    <p:sldId id="963" r:id="rId17"/>
    <p:sldId id="970" r:id="rId18"/>
    <p:sldId id="967" r:id="rId19"/>
    <p:sldId id="980" r:id="rId20"/>
    <p:sldId id="982" r:id="rId21"/>
    <p:sldId id="981" r:id="rId22"/>
    <p:sldId id="961" r:id="rId23"/>
    <p:sldId id="983" r:id="rId2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96793"/>
  </p:normalViewPr>
  <p:slideViewPr>
    <p:cSldViewPr snapToObjects="1">
      <p:cViewPr varScale="1">
        <p:scale>
          <a:sx n="171" d="100"/>
          <a:sy n="171" d="100"/>
        </p:scale>
        <p:origin x="11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176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81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30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393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95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75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99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414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02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194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46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262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5/24/22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4962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58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Cloud Applications (I) – Lecture 2: Application Architecture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2022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3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9" r:id="rId1"/>
    <p:sldLayoutId id="2147493590" r:id="rId2"/>
    <p:sldLayoutId id="2147493591" r:id="rId3"/>
    <p:sldLayoutId id="2147493592" r:id="rId4"/>
    <p:sldLayoutId id="2147493593" r:id="rId5"/>
    <p:sldLayoutId id="2147493594" r:id="rId6"/>
    <p:sldLayoutId id="2147493595" r:id="rId7"/>
    <p:sldLayoutId id="2147493596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84582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/>
              <a:t>Introduction to Cloud Applications (I)</a:t>
            </a:r>
            <a:br>
              <a:rPr lang="en-US" altLang="en-US" sz="4000" i="1" dirty="0"/>
            </a:br>
            <a:r>
              <a:rPr lang="en-US" altLang="en-US" sz="3200" dirty="0"/>
              <a:t>Lecture 2: Application Architecture</a:t>
            </a:r>
            <a:endParaRPr lang="en-US" altLang="en-US" sz="4000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7620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2022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2: Application Architecture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0" y="20507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Initial Deployment</a:t>
            </a: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(Reshow local execution first)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8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C7238-9347-DE18-388C-F9CCBB21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Project Reminder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6850F1-3DA5-D4C2-BD05-61AA6325A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45498"/>
            <a:ext cx="7620000" cy="40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7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C69B4E-017E-08AB-1F9D-09750DD5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will do many (most) of these tasks manually with commands or console.</a:t>
            </a:r>
          </a:p>
          <a:p>
            <a:pPr lvl="1"/>
            <a:r>
              <a:rPr lang="en-US" sz="1600" dirty="0"/>
              <a:t>Manual and UI helps visualize what is happening.</a:t>
            </a:r>
          </a:p>
          <a:p>
            <a:pPr lvl="1"/>
            <a:r>
              <a:rPr lang="en-US" sz="1600" dirty="0"/>
              <a:t>Automation and “infrastructure as code” will come later.</a:t>
            </a:r>
          </a:p>
          <a:p>
            <a:r>
              <a:rPr lang="en-US" sz="1800" dirty="0"/>
              <a:t>Create instance (EC2, Ubuntu) in VPC, security group.</a:t>
            </a:r>
          </a:p>
          <a:p>
            <a:r>
              <a:rPr lang="en-US" sz="1800" dirty="0"/>
              <a:t>Connect using </a:t>
            </a:r>
            <a:r>
              <a:rPr lang="en-US" sz="1800" dirty="0" err="1"/>
              <a:t>ssh</a:t>
            </a:r>
            <a:r>
              <a:rPr lang="en-US" sz="1800" dirty="0"/>
              <a:t> and key pair (get info from console)</a:t>
            </a:r>
          </a:p>
          <a:p>
            <a:pPr lvl="1"/>
            <a:r>
              <a:rPr lang="en-US" sz="1600" dirty="0"/>
              <a:t>Scroll through </a:t>
            </a:r>
            <a:r>
              <a:rPr lang="en-US" sz="1600" dirty="0" err="1"/>
              <a:t>some_commands.md</a:t>
            </a:r>
            <a:r>
              <a:rPr lang="en-US" sz="1600" dirty="0"/>
              <a:t>, .</a:t>
            </a:r>
            <a:r>
              <a:rPr lang="en-US" sz="1600" dirty="0" err="1"/>
              <a:t>secret_stuff</a:t>
            </a:r>
            <a:r>
              <a:rPr lang="en-US" sz="1600" dirty="0"/>
              <a:t>, </a:t>
            </a:r>
            <a:r>
              <a:rPr lang="en-US" sz="1600" dirty="0" err="1"/>
              <a:t>app_env.sh</a:t>
            </a:r>
            <a:endParaRPr lang="en-US" sz="1600" dirty="0"/>
          </a:p>
          <a:p>
            <a:pPr lvl="1"/>
            <a:r>
              <a:rPr lang="en-US" sz="1600" dirty="0"/>
              <a:t>apt install</a:t>
            </a:r>
          </a:p>
          <a:p>
            <a:pPr lvl="2"/>
            <a:r>
              <a:rPr lang="en-US" sz="1400" dirty="0" err="1"/>
              <a:t>Mysql</a:t>
            </a:r>
            <a:r>
              <a:rPr lang="en-US" sz="1400" dirty="0"/>
              <a:t> (and configure)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linuxbeast.com</a:t>
            </a:r>
            <a:r>
              <a:rPr lang="en-US" sz="1400" dirty="0"/>
              <a:t>/tutorials/</a:t>
            </a:r>
            <a:r>
              <a:rPr lang="en-US" sz="1400" dirty="0" err="1"/>
              <a:t>aws</a:t>
            </a:r>
            <a:r>
              <a:rPr lang="en-US" sz="1400" dirty="0"/>
              <a:t>/how-to-install-mysql-on-amazon-ec2-ubuntu-18-04/)</a:t>
            </a:r>
          </a:p>
          <a:p>
            <a:pPr lvl="2"/>
            <a:r>
              <a:rPr lang="en-US" sz="1400" dirty="0"/>
              <a:t>Python</a:t>
            </a:r>
          </a:p>
          <a:p>
            <a:pPr lvl="2"/>
            <a:r>
              <a:rPr lang="en-US" sz="1400" dirty="0"/>
              <a:t>Git</a:t>
            </a:r>
          </a:p>
          <a:p>
            <a:pPr lvl="1"/>
            <a:r>
              <a:rPr lang="en-US" sz="1600" dirty="0"/>
              <a:t>Modify </a:t>
            </a:r>
            <a:r>
              <a:rPr lang="en-US" sz="1600" dirty="0" err="1"/>
              <a:t>mysql</a:t>
            </a:r>
            <a:r>
              <a:rPr lang="en-US" sz="1600" dirty="0"/>
              <a:t> bind rules in .</a:t>
            </a:r>
            <a:r>
              <a:rPr lang="en-US" sz="1600" dirty="0" err="1"/>
              <a:t>cnf</a:t>
            </a:r>
            <a:r>
              <a:rPr lang="en-US" sz="1600" dirty="0"/>
              <a:t> to enable remote access.</a:t>
            </a:r>
          </a:p>
          <a:p>
            <a:pPr lvl="1"/>
            <a:r>
              <a:rPr lang="en-US" sz="1600" dirty="0"/>
              <a:t>Deploy code from Git and set up environment.</a:t>
            </a:r>
          </a:p>
          <a:p>
            <a:r>
              <a:rPr lang="en-US" sz="1800" dirty="0"/>
              <a:t>Test.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282E5-B58E-6338-ED0F-BAA8072F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IaaS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55064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8B1216-4922-38C3-C6D6-8E702DFB9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ansys-aws-console.awsapps.com</a:t>
            </a:r>
            <a:r>
              <a:rPr lang="en-US" dirty="0"/>
              <a:t>/start#/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D2877-94A1-3BB7-B6CE-86C4FA81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</p:spTree>
    <p:extLst>
      <p:ext uri="{BB962C8B-B14F-4D97-AF65-F5344CB8AC3E}">
        <p14:creationId xmlns:p14="http://schemas.microsoft.com/office/powerpoint/2010/main" val="255939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45E343-C414-BE33-0E60-3D3A00AB1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That as was fun. </a:t>
            </a:r>
            <a:r>
              <a:rPr lang="en-US" sz="1800" b="1" dirty="0"/>
              <a:t>Let’s not do that again.</a:t>
            </a:r>
            <a:endParaRPr lang="en-US" sz="1800" dirty="0"/>
          </a:p>
          <a:p>
            <a:r>
              <a:rPr lang="en-US" sz="1800" dirty="0"/>
              <a:t>All of that was pretty tedious. In future lectures, we will learn:</a:t>
            </a:r>
          </a:p>
          <a:p>
            <a:pPr lvl="1"/>
            <a:r>
              <a:rPr lang="en-US" sz="1600" dirty="0"/>
              <a:t>Infrastructure-as-Code (https://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Infrastructure_as_code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to enable automation and reuse.</a:t>
            </a:r>
          </a:p>
          <a:p>
            <a:pPr lvl="1"/>
            <a:r>
              <a:rPr lang="en-US" sz="1600" dirty="0"/>
              <a:t>Pipelines to automate tasks when development events occur, e.g. commit.</a:t>
            </a:r>
          </a:p>
          <a:p>
            <a:pPr lvl="1"/>
            <a:r>
              <a:rPr lang="en-US" sz="1600" dirty="0"/>
              <a:t>Higher layers in the cloud stack that make this MUCH simpler.</a:t>
            </a:r>
          </a:p>
          <a:p>
            <a:pPr lvl="2"/>
            <a:r>
              <a:rPr lang="en-US" sz="1400" dirty="0"/>
              <a:t>Containers and Container-as-a-Service</a:t>
            </a:r>
          </a:p>
          <a:p>
            <a:pPr lvl="2"/>
            <a:r>
              <a:rPr lang="en-US" sz="1400" dirty="0"/>
              <a:t>Platform-as-a-Service</a:t>
            </a:r>
          </a:p>
          <a:p>
            <a:r>
              <a:rPr lang="en-US" sz="1800" dirty="0"/>
              <a:t>We will also start using some more advanced concepts:</a:t>
            </a:r>
          </a:p>
          <a:p>
            <a:pPr lvl="1"/>
            <a:r>
              <a:rPr lang="en-US" sz="1600" dirty="0"/>
              <a:t>Security, secret management.</a:t>
            </a:r>
          </a:p>
          <a:p>
            <a:pPr lvl="1"/>
            <a:r>
              <a:rPr lang="en-US" sz="1600" dirty="0"/>
              <a:t>API management.</a:t>
            </a:r>
          </a:p>
          <a:p>
            <a:pPr lvl="1"/>
            <a:r>
              <a:rPr lang="en-US" sz="1600" dirty="0"/>
              <a:t>Service composition.</a:t>
            </a:r>
          </a:p>
          <a:p>
            <a:pPr lvl="1"/>
            <a:r>
              <a:rPr lang="en-US" sz="1600" dirty="0"/>
              <a:t>... 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C58C9-F291-0D1B-4283-D6BE023D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3851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2: Application Architecture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0" y="205076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Angular Application</a:t>
            </a:r>
          </a:p>
        </p:txBody>
      </p:sp>
    </p:spTree>
    <p:extLst>
      <p:ext uri="{BB962C8B-B14F-4D97-AF65-F5344CB8AC3E}">
        <p14:creationId xmlns:p14="http://schemas.microsoft.com/office/powerpoint/2010/main" val="977038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25458-CAD5-B7EC-CDC9-F5D37C3F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Model – View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C77294-1294-0F47-36CA-8F20CB66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84" y="444319"/>
            <a:ext cx="7010400" cy="210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F7B881-C84B-4A13-97D4-E0AD0BA4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2343150"/>
            <a:ext cx="8839200" cy="210920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“Model–view–</a:t>
            </a:r>
            <a:r>
              <a:rPr lang="en-US" sz="1800" dirty="0" err="1"/>
              <a:t>viewmodel</a:t>
            </a:r>
            <a:r>
              <a:rPr lang="en-US" sz="1800" dirty="0"/>
              <a:t> (MVVM) is a software architectural pattern that facilitates the separation of the development of the graphical user interface (the view) – be it via a markup language or GUI code – from the development of the business logic or back-end logic (the model) so that the view is not dependent on any specific model platform. The </a:t>
            </a:r>
            <a:r>
              <a:rPr lang="en-US" sz="1800" dirty="0" err="1"/>
              <a:t>viewmodel</a:t>
            </a:r>
            <a:r>
              <a:rPr lang="en-US" sz="1800" dirty="0"/>
              <a:t> of MVVM is a value converter,[1] meaning the </a:t>
            </a:r>
            <a:r>
              <a:rPr lang="en-US" sz="1800" dirty="0" err="1"/>
              <a:t>viewmodel</a:t>
            </a:r>
            <a:r>
              <a:rPr lang="en-US" sz="1800" dirty="0"/>
              <a:t> is responsible for exposing (converting) the data objects from the model in such a way that objects are easily managed and presented ...” https://</a:t>
            </a:r>
            <a:r>
              <a:rPr lang="en-US" sz="1800" dirty="0" err="1"/>
              <a:t>en.wikipedia.org</a:t>
            </a:r>
            <a:r>
              <a:rPr lang="en-US" sz="1800" dirty="0"/>
              <a:t>/wiki/Model%E2%80%93view%E2%80%93viewmodel</a:t>
            </a:r>
          </a:p>
        </p:txBody>
      </p:sp>
    </p:spTree>
    <p:extLst>
      <p:ext uri="{BB962C8B-B14F-4D97-AF65-F5344CB8AC3E}">
        <p14:creationId xmlns:p14="http://schemas.microsoft.com/office/powerpoint/2010/main" val="361558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41E0A0-FD41-1511-8D45-9CCF5445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Application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14216-DFD3-9555-4F3B-9621C7CE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6989"/>
            <a:ext cx="5727684" cy="382219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0C4A0-7EB4-1DC1-ACAF-09E5C25F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552450"/>
            <a:ext cx="7086600" cy="4038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Overly simplistically, an Angular browser application contains</a:t>
            </a:r>
          </a:p>
          <a:p>
            <a:pPr lvl="1"/>
            <a:r>
              <a:rPr lang="en-US" dirty="0"/>
              <a:t>Main application and component metadata.</a:t>
            </a:r>
          </a:p>
          <a:p>
            <a:pPr lvl="1"/>
            <a:r>
              <a:rPr lang="en-US" dirty="0"/>
              <a:t>A set of (reusable) components, each of which is composed of:</a:t>
            </a:r>
          </a:p>
          <a:p>
            <a:pPr lvl="2"/>
            <a:r>
              <a:rPr lang="en-US" dirty="0"/>
              <a:t>HTML template for rendering.</a:t>
            </a:r>
          </a:p>
          <a:p>
            <a:pPr lvl="2"/>
            <a:r>
              <a:rPr lang="en-US" dirty="0"/>
              <a:t>CSS for styles.</a:t>
            </a:r>
          </a:p>
          <a:p>
            <a:pPr lvl="2"/>
            <a:r>
              <a:rPr lang="en-US" dirty="0"/>
              <a:t>Component implementation.</a:t>
            </a:r>
          </a:p>
          <a:p>
            <a:pPr lvl="2"/>
            <a:r>
              <a:rPr lang="en-US" dirty="0"/>
              <a:t>“Services” for calling APIs to get models.</a:t>
            </a:r>
          </a:p>
        </p:txBody>
      </p:sp>
    </p:spTree>
    <p:extLst>
      <p:ext uri="{BB962C8B-B14F-4D97-AF65-F5344CB8AC3E}">
        <p14:creationId xmlns:p14="http://schemas.microsoft.com/office/powerpoint/2010/main" val="118375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98E1613-D3C7-710A-0ACB-5C930A93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27050"/>
            <a:ext cx="8839200" cy="810039"/>
          </a:xfrm>
        </p:spPr>
        <p:txBody>
          <a:bodyPr/>
          <a:lstStyle/>
          <a:p>
            <a:r>
              <a:rPr lang="en-US" dirty="0"/>
              <a:t>API First: All services have a well-defined API.</a:t>
            </a:r>
          </a:p>
          <a:p>
            <a:r>
              <a:rPr lang="en-US" dirty="0"/>
              <a:t>”The UI” is one of many applications that use the API.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1BA4B-5D32-92E3-A726-330460D0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3BFC6-0791-9877-AEB6-CEA7D05C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0" y="2495550"/>
            <a:ext cx="3130662" cy="20891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BD7C53-AAD7-60F8-A312-A7BAC682900E}"/>
              </a:ext>
            </a:extLst>
          </p:cNvPr>
          <p:cNvGrpSpPr/>
          <p:nvPr/>
        </p:nvGrpSpPr>
        <p:grpSpPr>
          <a:xfrm>
            <a:off x="5288985" y="1498600"/>
            <a:ext cx="3581400" cy="3124200"/>
            <a:chOff x="4800600" y="1047750"/>
            <a:chExt cx="3581400" cy="3124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FFF487B-E974-19AC-2ABD-3FFD936990A1}"/>
                </a:ext>
              </a:extLst>
            </p:cNvPr>
            <p:cNvSpPr/>
            <p:nvPr/>
          </p:nvSpPr>
          <p:spPr>
            <a:xfrm>
              <a:off x="4800600" y="1047750"/>
              <a:ext cx="3581400" cy="3124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Runtime Container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ADD4774-A5F6-096D-9204-044C8912AF05}"/>
                </a:ext>
              </a:extLst>
            </p:cNvPr>
            <p:cNvSpPr/>
            <p:nvPr/>
          </p:nvSpPr>
          <p:spPr>
            <a:xfrm>
              <a:off x="5410200" y="1581150"/>
              <a:ext cx="2586567" cy="2362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/>
                <a:t>Application Container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4B4E894-38EA-67E0-741E-D03BA85AC645}"/>
                </a:ext>
              </a:extLst>
            </p:cNvPr>
            <p:cNvSpPr/>
            <p:nvPr/>
          </p:nvSpPr>
          <p:spPr>
            <a:xfrm>
              <a:off x="5598583" y="2114550"/>
              <a:ext cx="1107017" cy="457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Binding</a:t>
              </a:r>
              <a:endParaRPr lang="en-US" sz="16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6D39578-73F9-0CF5-0200-E8B80FE6F39E}"/>
                </a:ext>
              </a:extLst>
            </p:cNvPr>
            <p:cNvSpPr/>
            <p:nvPr/>
          </p:nvSpPr>
          <p:spPr>
            <a:xfrm>
              <a:off x="5638800" y="2762250"/>
              <a:ext cx="1107017" cy="457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Application</a:t>
              </a:r>
              <a:br>
                <a:rPr lang="en-US" sz="1200" dirty="0"/>
              </a:br>
              <a:r>
                <a:rPr lang="en-US" sz="1200" dirty="0"/>
                <a:t>Service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CD40517-85A6-976C-76F1-00ABEA04402B}"/>
                </a:ext>
              </a:extLst>
            </p:cNvPr>
            <p:cNvSpPr/>
            <p:nvPr/>
          </p:nvSpPr>
          <p:spPr>
            <a:xfrm>
              <a:off x="5638800" y="3391081"/>
              <a:ext cx="1107017" cy="457200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Data</a:t>
              </a:r>
              <a:br>
                <a:rPr lang="en-US" sz="1200" dirty="0"/>
              </a:br>
              <a:r>
                <a:rPr lang="en-US" sz="1200" dirty="0"/>
                <a:t>Service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F222D2-D281-6DB7-922E-8D08702C33EA}"/>
                </a:ext>
              </a:extLst>
            </p:cNvPr>
            <p:cNvSpPr/>
            <p:nvPr/>
          </p:nvSpPr>
          <p:spPr>
            <a:xfrm>
              <a:off x="7101946" y="2089150"/>
              <a:ext cx="513292" cy="1759131"/>
            </a:xfrm>
            <a:prstGeom prst="round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t"/>
            <a:lstStyle/>
            <a:p>
              <a:pPr algn="ctr"/>
              <a:r>
                <a:rPr lang="en-US" sz="1200" dirty="0"/>
                <a:t>Middleware</a:t>
              </a:r>
              <a:endParaRPr lang="en-US" sz="16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F17E622-8A9A-AD80-1A3A-4955142B9B17}"/>
              </a:ext>
            </a:extLst>
          </p:cNvPr>
          <p:cNvSpPr txBox="1"/>
          <p:nvPr/>
        </p:nvSpPr>
        <p:spPr>
          <a:xfrm>
            <a:off x="2706699" y="2156420"/>
            <a:ext cx="15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UIs.</a:t>
            </a:r>
          </a:p>
          <a:p>
            <a:r>
              <a:rPr lang="en-US" dirty="0"/>
              <a:t>Other services.</a:t>
            </a:r>
          </a:p>
          <a:p>
            <a:r>
              <a:rPr lang="en-US" dirty="0"/>
              <a:t>... 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93B729-AC8D-2DBC-4C3F-8A1BDF62205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93636" y="2618085"/>
            <a:ext cx="1693332" cy="1759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53BBA7-CF75-F533-A034-20EF504BC30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155388" y="2794000"/>
            <a:ext cx="2931580" cy="128073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3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DCDEA7-E272-04A8-734F-A9834F2B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C3D3D-2467-5CC4-2074-FF66D7B6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79167"/>
            <a:ext cx="8534400" cy="41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9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2: Application Architecture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0" y="205076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64997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91C85A-7D28-823B-F5F1-02044AC28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1"/>
            <a:ext cx="8839200" cy="3897702"/>
          </a:xfrm>
        </p:spPr>
        <p:txBody>
          <a:bodyPr/>
          <a:lstStyle/>
          <a:p>
            <a:r>
              <a:rPr lang="en-US" sz="1800" dirty="0"/>
              <a:t>Course checkpoint.</a:t>
            </a:r>
          </a:p>
          <a:p>
            <a:r>
              <a:rPr lang="en-US" sz="1800" dirty="0"/>
              <a:t>Answering Ansys specific questions (1).</a:t>
            </a:r>
          </a:p>
          <a:p>
            <a:r>
              <a:rPr lang="en-US" sz="1800" dirty="0"/>
              <a:t>Walk through the steps to deploy the application from last week.</a:t>
            </a:r>
          </a:p>
          <a:p>
            <a:r>
              <a:rPr lang="en-US" sz="1800" strike="sngStrike" dirty="0">
                <a:solidFill>
                  <a:srgbClr val="FF0000"/>
                </a:solidFill>
              </a:rPr>
              <a:t>VMs and containers – introduction.</a:t>
            </a:r>
          </a:p>
          <a:p>
            <a:r>
              <a:rPr lang="en-US" sz="1800" strike="sngStrike" dirty="0">
                <a:solidFill>
                  <a:srgbClr val="FF0000"/>
                </a:solidFill>
              </a:rPr>
              <a:t>Application structure:</a:t>
            </a:r>
          </a:p>
          <a:p>
            <a:pPr lvl="1"/>
            <a:r>
              <a:rPr lang="en-US" sz="1600" strike="sngStrike" dirty="0">
                <a:solidFill>
                  <a:srgbClr val="FF0000"/>
                </a:solidFill>
              </a:rPr>
              <a:t>Full stacks basics.</a:t>
            </a:r>
          </a:p>
          <a:p>
            <a:pPr lvl="1"/>
            <a:r>
              <a:rPr lang="en-US" sz="1600" dirty="0"/>
              <a:t>Angular application quick overview.</a:t>
            </a:r>
          </a:p>
          <a:p>
            <a:pPr lvl="1"/>
            <a:r>
              <a:rPr lang="en-US" sz="1600" strike="sngStrike" dirty="0"/>
              <a:t>Local architecture.</a:t>
            </a:r>
          </a:p>
          <a:p>
            <a:pPr lvl="1"/>
            <a:r>
              <a:rPr lang="en-US" sz="1600" dirty="0"/>
              <a:t>Deployment architecture I.</a:t>
            </a:r>
          </a:p>
          <a:p>
            <a:r>
              <a:rPr lang="en-US" sz="1800" strike="sngStrike" dirty="0">
                <a:solidFill>
                  <a:srgbClr val="FF0000"/>
                </a:solidFill>
              </a:rPr>
              <a:t>Introduction to REST.</a:t>
            </a:r>
          </a:p>
          <a:p>
            <a:r>
              <a:rPr lang="en-US" sz="1800" strike="sngStrike" dirty="0">
                <a:solidFill>
                  <a:srgbClr val="FF0000"/>
                </a:solidFill>
              </a:rPr>
              <a:t>Introduction to Database-as-a-Service (DBaaS).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8B6DA0-83F7-98BB-493C-1794C516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E5F3DD-4773-1C45-A3C0-A8B1FDC2BA1F}"/>
              </a:ext>
            </a:extLst>
          </p:cNvPr>
          <p:cNvSpPr txBox="1"/>
          <p:nvPr/>
        </p:nvSpPr>
        <p:spPr>
          <a:xfrm>
            <a:off x="4539338" y="1733550"/>
            <a:ext cx="15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Defer for now.</a:t>
            </a:r>
          </a:p>
        </p:txBody>
      </p:sp>
    </p:spTree>
    <p:extLst>
      <p:ext uri="{BB962C8B-B14F-4D97-AF65-F5344CB8AC3E}">
        <p14:creationId xmlns:p14="http://schemas.microsoft.com/office/powerpoint/2010/main" val="79767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2: Application Architecture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0" y="205076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Course Checkpoint</a:t>
            </a:r>
          </a:p>
        </p:txBody>
      </p:sp>
    </p:spTree>
    <p:extLst>
      <p:ext uri="{BB962C8B-B14F-4D97-AF65-F5344CB8AC3E}">
        <p14:creationId xmlns:p14="http://schemas.microsoft.com/office/powerpoint/2010/main" val="347277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6D586-7021-8734-19F6-206A4BFBF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09" y="590550"/>
            <a:ext cx="8839200" cy="4038600"/>
          </a:xfrm>
        </p:spPr>
        <p:txBody>
          <a:bodyPr/>
          <a:lstStyle/>
          <a:p>
            <a:r>
              <a:rPr lang="en-US" dirty="0"/>
              <a:t>We are looking at feedback from initial lecture.</a:t>
            </a:r>
          </a:p>
          <a:p>
            <a:pPr lvl="1"/>
            <a:r>
              <a:rPr lang="en-US" dirty="0"/>
              <a:t>Comments in next few slides.</a:t>
            </a:r>
          </a:p>
          <a:p>
            <a:pPr lvl="1"/>
            <a:r>
              <a:rPr lang="en-US" dirty="0"/>
              <a:t>Will be adapting for next lecture.</a:t>
            </a:r>
          </a:p>
          <a:p>
            <a:pPr lvl="1"/>
            <a:endParaRPr lang="en-US" dirty="0"/>
          </a:p>
          <a:p>
            <a:r>
              <a:rPr lang="en-US" dirty="0"/>
              <a:t>We are already woefully behind schedule.</a:t>
            </a:r>
          </a:p>
          <a:p>
            <a:pPr lvl="1"/>
            <a:r>
              <a:rPr lang="en-US" dirty="0"/>
              <a:t>We will continue to plug away and make best progress.</a:t>
            </a:r>
          </a:p>
          <a:p>
            <a:pPr lvl="1"/>
            <a:r>
              <a:rPr lang="en-US" dirty="0"/>
              <a:t>There will be follow on courses to cover topics we do not get to.</a:t>
            </a:r>
          </a:p>
          <a:p>
            <a:pPr lvl="1"/>
            <a:endParaRPr lang="en-US" dirty="0"/>
          </a:p>
          <a:p>
            <a:r>
              <a:rPr lang="en-US" dirty="0"/>
              <a:t>We have not received a lot of feedback.</a:t>
            </a:r>
          </a:p>
          <a:p>
            <a:endParaRPr lang="en-US" dirty="0"/>
          </a:p>
          <a:p>
            <a:r>
              <a:rPr lang="en-US" dirty="0"/>
              <a:t>We are looking to set up a blog/discussion where I can post more detailed answers/comments on some of the questions.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98819-6BBB-7B40-190D-A6E1355B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Checkpoint</a:t>
            </a:r>
          </a:p>
        </p:txBody>
      </p:sp>
    </p:spTree>
    <p:extLst>
      <p:ext uri="{BB962C8B-B14F-4D97-AF65-F5344CB8AC3E}">
        <p14:creationId xmlns:p14="http://schemas.microsoft.com/office/powerpoint/2010/main" val="283917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B74EB2-AF68-770C-DD82-C337681B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17283-3DAD-9D57-2BF4-4FA64876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81781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6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B74EB2-AF68-770C-DD82-C337681B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43949-9AF6-63DE-182F-3B3A17BC788D}"/>
              </a:ext>
            </a:extLst>
          </p:cNvPr>
          <p:cNvSpPr txBox="1"/>
          <p:nvPr/>
        </p:nvSpPr>
        <p:spPr>
          <a:xfrm>
            <a:off x="1828800" y="35735"/>
            <a:ext cx="714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Q4 - How can we improve on future sessions related to this particular topic? Please be specific.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BDAB1-5A9B-FB7C-1E99-0F6E88C5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65459"/>
            <a:ext cx="6248400" cy="41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B74EB2-AF68-770C-DD82-C337681B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43949-9AF6-63DE-182F-3B3A17BC788D}"/>
              </a:ext>
            </a:extLst>
          </p:cNvPr>
          <p:cNvSpPr txBox="1"/>
          <p:nvPr/>
        </p:nvSpPr>
        <p:spPr>
          <a:xfrm>
            <a:off x="1828800" y="35735"/>
            <a:ext cx="714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Q5 - Please leave any additional feedback on the course.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9B37D-13BF-A02B-1D7A-D8C4474F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44319"/>
            <a:ext cx="7245459" cy="42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6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89916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Introduction to Cloud Applications (I) – Lecture 2: Application Architecture									© Donald F. Ferguson, 2022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5BF1-4F20-2E59-E0DF-C78A551D4CDE}"/>
              </a:ext>
            </a:extLst>
          </p:cNvPr>
          <p:cNvSpPr txBox="1"/>
          <p:nvPr/>
        </p:nvSpPr>
        <p:spPr>
          <a:xfrm>
            <a:off x="0" y="205076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Ansys Question</a:t>
            </a: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2000" dirty="0">
                <a:solidFill>
                  <a:srgbClr val="FFFF00"/>
                </a:solidFill>
              </a:rPr>
              <a:t>Switch to confidential presentation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>
                <a:solidFill>
                  <a:srgbClr val="FFFF00"/>
                </a:solidFill>
              </a:rPr>
              <a:t>strategy-for-class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249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66328</TotalTime>
  <Words>868</Words>
  <Application>Microsoft Macintosh PowerPoint</Application>
  <PresentationFormat>On-screen Show (16:9)</PresentationFormat>
  <Paragraphs>102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Museo For Dell</vt:lpstr>
      <vt:lpstr>Office Theme</vt:lpstr>
      <vt:lpstr>1_Office Theme</vt:lpstr>
      <vt:lpstr>PowerPoint Presentation</vt:lpstr>
      <vt:lpstr>PowerPoint Presentation</vt:lpstr>
      <vt:lpstr>Contents</vt:lpstr>
      <vt:lpstr>PowerPoint Presentation</vt:lpstr>
      <vt:lpstr>Course Checkpoint</vt:lpstr>
      <vt:lpstr>Feedback</vt:lpstr>
      <vt:lpstr>Feedback</vt:lpstr>
      <vt:lpstr>Feedback</vt:lpstr>
      <vt:lpstr>PowerPoint Presentation</vt:lpstr>
      <vt:lpstr>PowerPoint Presentation</vt:lpstr>
      <vt:lpstr>Microservice Project Reminder</vt:lpstr>
      <vt:lpstr>IaaS and Deployment</vt:lpstr>
      <vt:lpstr>Walk Through</vt:lpstr>
      <vt:lpstr>Summary</vt:lpstr>
      <vt:lpstr>PowerPoint Presentation</vt:lpstr>
      <vt:lpstr>View – Model – View Model</vt:lpstr>
      <vt:lpstr>Angular Application Introduction</vt:lpstr>
      <vt:lpstr>Overall Structure</vt:lpstr>
      <vt:lpstr>Walkthrough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576</cp:revision>
  <cp:lastPrinted>2018-11-15T21:01:50Z</cp:lastPrinted>
  <dcterms:created xsi:type="dcterms:W3CDTF">2010-04-12T23:12:02Z</dcterms:created>
  <dcterms:modified xsi:type="dcterms:W3CDTF">2022-05-24T19:50:18Z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